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6AEA4-5813-B755-97C3-D99EE2DDA4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835F1BC5-ECD6-C27E-DCC0-4523B15F55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615EB3F6-D2D4-8E35-D480-BD28E4B6B729}"/>
              </a:ext>
            </a:extLst>
          </p:cNvPr>
          <p:cNvSpPr>
            <a:spLocks noGrp="1"/>
          </p:cNvSpPr>
          <p:nvPr>
            <p:ph type="dt" sz="half" idx="10"/>
          </p:nvPr>
        </p:nvSpPr>
        <p:spPr/>
        <p:txBody>
          <a:bodyPr/>
          <a:lstStyle/>
          <a:p>
            <a:fld id="{57B6AAD3-E519-4426-B64A-29868363863C}" type="datetimeFigureOut">
              <a:rPr lang="en-AU" smtClean="0"/>
              <a:t>24/06/2025</a:t>
            </a:fld>
            <a:endParaRPr lang="en-AU"/>
          </a:p>
        </p:txBody>
      </p:sp>
      <p:sp>
        <p:nvSpPr>
          <p:cNvPr id="5" name="Footer Placeholder 4">
            <a:extLst>
              <a:ext uri="{FF2B5EF4-FFF2-40B4-BE49-F238E27FC236}">
                <a16:creationId xmlns:a16="http://schemas.microsoft.com/office/drawing/2014/main" id="{7717092F-ACFB-DE89-937A-E4003D7A44A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3BE5C66-7F8E-B994-5F25-487A599F099B}"/>
              </a:ext>
            </a:extLst>
          </p:cNvPr>
          <p:cNvSpPr>
            <a:spLocks noGrp="1"/>
          </p:cNvSpPr>
          <p:nvPr>
            <p:ph type="sldNum" sz="quarter" idx="12"/>
          </p:nvPr>
        </p:nvSpPr>
        <p:spPr/>
        <p:txBody>
          <a:bodyPr/>
          <a:lstStyle/>
          <a:p>
            <a:fld id="{8873AB41-7228-4989-9AE2-85670486C907}" type="slidenum">
              <a:rPr lang="en-AU" smtClean="0"/>
              <a:t>‹#›</a:t>
            </a:fld>
            <a:endParaRPr lang="en-AU"/>
          </a:p>
        </p:txBody>
      </p:sp>
    </p:spTree>
    <p:extLst>
      <p:ext uri="{BB962C8B-B14F-4D97-AF65-F5344CB8AC3E}">
        <p14:creationId xmlns:p14="http://schemas.microsoft.com/office/powerpoint/2010/main" val="3694571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885AE-234F-5D3F-9A1B-B2131189270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439F682-6D99-09B4-481A-38E7417DE9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2B66BAE-49B1-098D-8B01-EB7501862443}"/>
              </a:ext>
            </a:extLst>
          </p:cNvPr>
          <p:cNvSpPr>
            <a:spLocks noGrp="1"/>
          </p:cNvSpPr>
          <p:nvPr>
            <p:ph type="dt" sz="half" idx="10"/>
          </p:nvPr>
        </p:nvSpPr>
        <p:spPr/>
        <p:txBody>
          <a:bodyPr/>
          <a:lstStyle/>
          <a:p>
            <a:fld id="{57B6AAD3-E519-4426-B64A-29868363863C}" type="datetimeFigureOut">
              <a:rPr lang="en-AU" smtClean="0"/>
              <a:t>24/06/2025</a:t>
            </a:fld>
            <a:endParaRPr lang="en-AU"/>
          </a:p>
        </p:txBody>
      </p:sp>
      <p:sp>
        <p:nvSpPr>
          <p:cNvPr id="5" name="Footer Placeholder 4">
            <a:extLst>
              <a:ext uri="{FF2B5EF4-FFF2-40B4-BE49-F238E27FC236}">
                <a16:creationId xmlns:a16="http://schemas.microsoft.com/office/drawing/2014/main" id="{44DFDBA2-491A-D5B5-C7D6-EBB46E2AA45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8C66C54-DD87-C163-F47C-1563E0C4B31F}"/>
              </a:ext>
            </a:extLst>
          </p:cNvPr>
          <p:cNvSpPr>
            <a:spLocks noGrp="1"/>
          </p:cNvSpPr>
          <p:nvPr>
            <p:ph type="sldNum" sz="quarter" idx="12"/>
          </p:nvPr>
        </p:nvSpPr>
        <p:spPr/>
        <p:txBody>
          <a:bodyPr/>
          <a:lstStyle/>
          <a:p>
            <a:fld id="{8873AB41-7228-4989-9AE2-85670486C907}" type="slidenum">
              <a:rPr lang="en-AU" smtClean="0"/>
              <a:t>‹#›</a:t>
            </a:fld>
            <a:endParaRPr lang="en-AU"/>
          </a:p>
        </p:txBody>
      </p:sp>
    </p:spTree>
    <p:extLst>
      <p:ext uri="{BB962C8B-B14F-4D97-AF65-F5344CB8AC3E}">
        <p14:creationId xmlns:p14="http://schemas.microsoft.com/office/powerpoint/2010/main" val="2229371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E45389-B685-8753-7D82-E099B364379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C1793A5-0CB2-B803-5F8A-D961AF4BC7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7390DFF-7123-ABAA-42BE-B34D8F1B3AA1}"/>
              </a:ext>
            </a:extLst>
          </p:cNvPr>
          <p:cNvSpPr>
            <a:spLocks noGrp="1"/>
          </p:cNvSpPr>
          <p:nvPr>
            <p:ph type="dt" sz="half" idx="10"/>
          </p:nvPr>
        </p:nvSpPr>
        <p:spPr/>
        <p:txBody>
          <a:bodyPr/>
          <a:lstStyle/>
          <a:p>
            <a:fld id="{57B6AAD3-E519-4426-B64A-29868363863C}" type="datetimeFigureOut">
              <a:rPr lang="en-AU" smtClean="0"/>
              <a:t>24/06/2025</a:t>
            </a:fld>
            <a:endParaRPr lang="en-AU"/>
          </a:p>
        </p:txBody>
      </p:sp>
      <p:sp>
        <p:nvSpPr>
          <p:cNvPr id="5" name="Footer Placeholder 4">
            <a:extLst>
              <a:ext uri="{FF2B5EF4-FFF2-40B4-BE49-F238E27FC236}">
                <a16:creationId xmlns:a16="http://schemas.microsoft.com/office/drawing/2014/main" id="{B3BFEAB8-8F3F-0A16-12DC-C4602613E09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FA9AAB4-AD5D-DAC9-2E2A-849888E02DE9}"/>
              </a:ext>
            </a:extLst>
          </p:cNvPr>
          <p:cNvSpPr>
            <a:spLocks noGrp="1"/>
          </p:cNvSpPr>
          <p:nvPr>
            <p:ph type="sldNum" sz="quarter" idx="12"/>
          </p:nvPr>
        </p:nvSpPr>
        <p:spPr/>
        <p:txBody>
          <a:bodyPr/>
          <a:lstStyle/>
          <a:p>
            <a:fld id="{8873AB41-7228-4989-9AE2-85670486C907}" type="slidenum">
              <a:rPr lang="en-AU" smtClean="0"/>
              <a:t>‹#›</a:t>
            </a:fld>
            <a:endParaRPr lang="en-AU"/>
          </a:p>
        </p:txBody>
      </p:sp>
    </p:spTree>
    <p:extLst>
      <p:ext uri="{BB962C8B-B14F-4D97-AF65-F5344CB8AC3E}">
        <p14:creationId xmlns:p14="http://schemas.microsoft.com/office/powerpoint/2010/main" val="182485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CC432-9F29-EF99-EC3F-4A90BDEF877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7787500-1E06-0893-9880-47CC3A0F93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8E3C59A-F3B7-C6F3-2CFB-C171C614E723}"/>
              </a:ext>
            </a:extLst>
          </p:cNvPr>
          <p:cNvSpPr>
            <a:spLocks noGrp="1"/>
          </p:cNvSpPr>
          <p:nvPr>
            <p:ph type="dt" sz="half" idx="10"/>
          </p:nvPr>
        </p:nvSpPr>
        <p:spPr/>
        <p:txBody>
          <a:bodyPr/>
          <a:lstStyle/>
          <a:p>
            <a:fld id="{57B6AAD3-E519-4426-B64A-29868363863C}" type="datetimeFigureOut">
              <a:rPr lang="en-AU" smtClean="0"/>
              <a:t>24/06/2025</a:t>
            </a:fld>
            <a:endParaRPr lang="en-AU"/>
          </a:p>
        </p:txBody>
      </p:sp>
      <p:sp>
        <p:nvSpPr>
          <p:cNvPr id="5" name="Footer Placeholder 4">
            <a:extLst>
              <a:ext uri="{FF2B5EF4-FFF2-40B4-BE49-F238E27FC236}">
                <a16:creationId xmlns:a16="http://schemas.microsoft.com/office/drawing/2014/main" id="{F6C5BEE6-0323-D9B8-E1F5-C18A408669F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B74B9A6-13A7-8FCC-C69C-045958F6ED47}"/>
              </a:ext>
            </a:extLst>
          </p:cNvPr>
          <p:cNvSpPr>
            <a:spLocks noGrp="1"/>
          </p:cNvSpPr>
          <p:nvPr>
            <p:ph type="sldNum" sz="quarter" idx="12"/>
          </p:nvPr>
        </p:nvSpPr>
        <p:spPr/>
        <p:txBody>
          <a:bodyPr/>
          <a:lstStyle/>
          <a:p>
            <a:fld id="{8873AB41-7228-4989-9AE2-85670486C907}" type="slidenum">
              <a:rPr lang="en-AU" smtClean="0"/>
              <a:t>‹#›</a:t>
            </a:fld>
            <a:endParaRPr lang="en-AU"/>
          </a:p>
        </p:txBody>
      </p:sp>
    </p:spTree>
    <p:extLst>
      <p:ext uri="{BB962C8B-B14F-4D97-AF65-F5344CB8AC3E}">
        <p14:creationId xmlns:p14="http://schemas.microsoft.com/office/powerpoint/2010/main" val="2699742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76011-282C-B4E6-A839-CB9F692867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0E708CEB-0EC2-0E87-4272-3CB40986F49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B60EC-84FB-3F38-3AC0-554CD260DEF1}"/>
              </a:ext>
            </a:extLst>
          </p:cNvPr>
          <p:cNvSpPr>
            <a:spLocks noGrp="1"/>
          </p:cNvSpPr>
          <p:nvPr>
            <p:ph type="dt" sz="half" idx="10"/>
          </p:nvPr>
        </p:nvSpPr>
        <p:spPr/>
        <p:txBody>
          <a:bodyPr/>
          <a:lstStyle/>
          <a:p>
            <a:fld id="{57B6AAD3-E519-4426-B64A-29868363863C}" type="datetimeFigureOut">
              <a:rPr lang="en-AU" smtClean="0"/>
              <a:t>24/06/2025</a:t>
            </a:fld>
            <a:endParaRPr lang="en-AU"/>
          </a:p>
        </p:txBody>
      </p:sp>
      <p:sp>
        <p:nvSpPr>
          <p:cNvPr id="5" name="Footer Placeholder 4">
            <a:extLst>
              <a:ext uri="{FF2B5EF4-FFF2-40B4-BE49-F238E27FC236}">
                <a16:creationId xmlns:a16="http://schemas.microsoft.com/office/drawing/2014/main" id="{C2F6C79C-DEEB-487D-2B86-56527D9151B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59DB53A-40E5-BC77-2032-6CF9C329EF91}"/>
              </a:ext>
            </a:extLst>
          </p:cNvPr>
          <p:cNvSpPr>
            <a:spLocks noGrp="1"/>
          </p:cNvSpPr>
          <p:nvPr>
            <p:ph type="sldNum" sz="quarter" idx="12"/>
          </p:nvPr>
        </p:nvSpPr>
        <p:spPr/>
        <p:txBody>
          <a:bodyPr/>
          <a:lstStyle/>
          <a:p>
            <a:fld id="{8873AB41-7228-4989-9AE2-85670486C907}" type="slidenum">
              <a:rPr lang="en-AU" smtClean="0"/>
              <a:t>‹#›</a:t>
            </a:fld>
            <a:endParaRPr lang="en-AU"/>
          </a:p>
        </p:txBody>
      </p:sp>
    </p:spTree>
    <p:extLst>
      <p:ext uri="{BB962C8B-B14F-4D97-AF65-F5344CB8AC3E}">
        <p14:creationId xmlns:p14="http://schemas.microsoft.com/office/powerpoint/2010/main" val="3213435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C023A-4CFE-CA22-CB8D-46395AE23BA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AC3C1F2-DA52-F57C-F0A5-BC77CA8CB2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756E6A4-995E-2822-52B6-9D57C7052B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BA9BF12-9C2F-BE6F-5244-4329931138CE}"/>
              </a:ext>
            </a:extLst>
          </p:cNvPr>
          <p:cNvSpPr>
            <a:spLocks noGrp="1"/>
          </p:cNvSpPr>
          <p:nvPr>
            <p:ph type="dt" sz="half" idx="10"/>
          </p:nvPr>
        </p:nvSpPr>
        <p:spPr/>
        <p:txBody>
          <a:bodyPr/>
          <a:lstStyle/>
          <a:p>
            <a:fld id="{57B6AAD3-E519-4426-B64A-29868363863C}" type="datetimeFigureOut">
              <a:rPr lang="en-AU" smtClean="0"/>
              <a:t>24/06/2025</a:t>
            </a:fld>
            <a:endParaRPr lang="en-AU"/>
          </a:p>
        </p:txBody>
      </p:sp>
      <p:sp>
        <p:nvSpPr>
          <p:cNvPr id="6" name="Footer Placeholder 5">
            <a:extLst>
              <a:ext uri="{FF2B5EF4-FFF2-40B4-BE49-F238E27FC236}">
                <a16:creationId xmlns:a16="http://schemas.microsoft.com/office/drawing/2014/main" id="{54D6FC25-29BE-81B7-EDF5-181C4F987A5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FB661AC-58B2-CF9A-31F0-7C54DCCA29E0}"/>
              </a:ext>
            </a:extLst>
          </p:cNvPr>
          <p:cNvSpPr>
            <a:spLocks noGrp="1"/>
          </p:cNvSpPr>
          <p:nvPr>
            <p:ph type="sldNum" sz="quarter" idx="12"/>
          </p:nvPr>
        </p:nvSpPr>
        <p:spPr/>
        <p:txBody>
          <a:bodyPr/>
          <a:lstStyle/>
          <a:p>
            <a:fld id="{8873AB41-7228-4989-9AE2-85670486C907}" type="slidenum">
              <a:rPr lang="en-AU" smtClean="0"/>
              <a:t>‹#›</a:t>
            </a:fld>
            <a:endParaRPr lang="en-AU"/>
          </a:p>
        </p:txBody>
      </p:sp>
    </p:spTree>
    <p:extLst>
      <p:ext uri="{BB962C8B-B14F-4D97-AF65-F5344CB8AC3E}">
        <p14:creationId xmlns:p14="http://schemas.microsoft.com/office/powerpoint/2010/main" val="3176370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0C983-45F4-563E-7AA6-AAB0039CAFE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075E257-9DB3-9F46-90A0-62FFF94DB9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6CB613-283C-90B8-1DF0-2E341B1C63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9E15269-8FA9-3738-D6E0-F3D6D2CB39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5DF8A4-C014-7C7F-973D-22B7D0CA97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CE5D217E-6D29-FCDA-CE77-4F4D92BB0093}"/>
              </a:ext>
            </a:extLst>
          </p:cNvPr>
          <p:cNvSpPr>
            <a:spLocks noGrp="1"/>
          </p:cNvSpPr>
          <p:nvPr>
            <p:ph type="dt" sz="half" idx="10"/>
          </p:nvPr>
        </p:nvSpPr>
        <p:spPr/>
        <p:txBody>
          <a:bodyPr/>
          <a:lstStyle/>
          <a:p>
            <a:fld id="{57B6AAD3-E519-4426-B64A-29868363863C}" type="datetimeFigureOut">
              <a:rPr lang="en-AU" smtClean="0"/>
              <a:t>24/06/2025</a:t>
            </a:fld>
            <a:endParaRPr lang="en-AU"/>
          </a:p>
        </p:txBody>
      </p:sp>
      <p:sp>
        <p:nvSpPr>
          <p:cNvPr id="8" name="Footer Placeholder 7">
            <a:extLst>
              <a:ext uri="{FF2B5EF4-FFF2-40B4-BE49-F238E27FC236}">
                <a16:creationId xmlns:a16="http://schemas.microsoft.com/office/drawing/2014/main" id="{65CCFD21-BD92-7AE6-7859-D14A1EB8E00E}"/>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82F099B7-2767-094A-71B9-B70A136A94EF}"/>
              </a:ext>
            </a:extLst>
          </p:cNvPr>
          <p:cNvSpPr>
            <a:spLocks noGrp="1"/>
          </p:cNvSpPr>
          <p:nvPr>
            <p:ph type="sldNum" sz="quarter" idx="12"/>
          </p:nvPr>
        </p:nvSpPr>
        <p:spPr/>
        <p:txBody>
          <a:bodyPr/>
          <a:lstStyle/>
          <a:p>
            <a:fld id="{8873AB41-7228-4989-9AE2-85670486C907}" type="slidenum">
              <a:rPr lang="en-AU" smtClean="0"/>
              <a:t>‹#›</a:t>
            </a:fld>
            <a:endParaRPr lang="en-AU"/>
          </a:p>
        </p:txBody>
      </p:sp>
    </p:spTree>
    <p:extLst>
      <p:ext uri="{BB962C8B-B14F-4D97-AF65-F5344CB8AC3E}">
        <p14:creationId xmlns:p14="http://schemas.microsoft.com/office/powerpoint/2010/main" val="2536407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89637-43F2-3893-76F0-AA71C1C6045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5FEB2510-20D8-E30E-B640-3EECC568212B}"/>
              </a:ext>
            </a:extLst>
          </p:cNvPr>
          <p:cNvSpPr>
            <a:spLocks noGrp="1"/>
          </p:cNvSpPr>
          <p:nvPr>
            <p:ph type="dt" sz="half" idx="10"/>
          </p:nvPr>
        </p:nvSpPr>
        <p:spPr/>
        <p:txBody>
          <a:bodyPr/>
          <a:lstStyle/>
          <a:p>
            <a:fld id="{57B6AAD3-E519-4426-B64A-29868363863C}" type="datetimeFigureOut">
              <a:rPr lang="en-AU" smtClean="0"/>
              <a:t>24/06/2025</a:t>
            </a:fld>
            <a:endParaRPr lang="en-AU"/>
          </a:p>
        </p:txBody>
      </p:sp>
      <p:sp>
        <p:nvSpPr>
          <p:cNvPr id="4" name="Footer Placeholder 3">
            <a:extLst>
              <a:ext uri="{FF2B5EF4-FFF2-40B4-BE49-F238E27FC236}">
                <a16:creationId xmlns:a16="http://schemas.microsoft.com/office/drawing/2014/main" id="{7BE9976C-99E9-AAE1-AC06-C83ABF3ACE50}"/>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7669363-236C-7F01-04C7-A7496417CECA}"/>
              </a:ext>
            </a:extLst>
          </p:cNvPr>
          <p:cNvSpPr>
            <a:spLocks noGrp="1"/>
          </p:cNvSpPr>
          <p:nvPr>
            <p:ph type="sldNum" sz="quarter" idx="12"/>
          </p:nvPr>
        </p:nvSpPr>
        <p:spPr/>
        <p:txBody>
          <a:bodyPr/>
          <a:lstStyle/>
          <a:p>
            <a:fld id="{8873AB41-7228-4989-9AE2-85670486C907}" type="slidenum">
              <a:rPr lang="en-AU" smtClean="0"/>
              <a:t>‹#›</a:t>
            </a:fld>
            <a:endParaRPr lang="en-AU"/>
          </a:p>
        </p:txBody>
      </p:sp>
    </p:spTree>
    <p:extLst>
      <p:ext uri="{BB962C8B-B14F-4D97-AF65-F5344CB8AC3E}">
        <p14:creationId xmlns:p14="http://schemas.microsoft.com/office/powerpoint/2010/main" val="1186428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8D2CD2-0438-0B33-FA5B-BD63DFBA82D8}"/>
              </a:ext>
            </a:extLst>
          </p:cNvPr>
          <p:cNvSpPr>
            <a:spLocks noGrp="1"/>
          </p:cNvSpPr>
          <p:nvPr>
            <p:ph type="dt" sz="half" idx="10"/>
          </p:nvPr>
        </p:nvSpPr>
        <p:spPr/>
        <p:txBody>
          <a:bodyPr/>
          <a:lstStyle/>
          <a:p>
            <a:fld id="{57B6AAD3-E519-4426-B64A-29868363863C}" type="datetimeFigureOut">
              <a:rPr lang="en-AU" smtClean="0"/>
              <a:t>24/06/2025</a:t>
            </a:fld>
            <a:endParaRPr lang="en-AU"/>
          </a:p>
        </p:txBody>
      </p:sp>
      <p:sp>
        <p:nvSpPr>
          <p:cNvPr id="3" name="Footer Placeholder 2">
            <a:extLst>
              <a:ext uri="{FF2B5EF4-FFF2-40B4-BE49-F238E27FC236}">
                <a16:creationId xmlns:a16="http://schemas.microsoft.com/office/drawing/2014/main" id="{7F99641F-A2F3-F576-DB17-3ABF0B6AB6B0}"/>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3CDB2FC6-226C-EDE1-F9DA-10D9A1503C88}"/>
              </a:ext>
            </a:extLst>
          </p:cNvPr>
          <p:cNvSpPr>
            <a:spLocks noGrp="1"/>
          </p:cNvSpPr>
          <p:nvPr>
            <p:ph type="sldNum" sz="quarter" idx="12"/>
          </p:nvPr>
        </p:nvSpPr>
        <p:spPr/>
        <p:txBody>
          <a:bodyPr/>
          <a:lstStyle/>
          <a:p>
            <a:fld id="{8873AB41-7228-4989-9AE2-85670486C907}" type="slidenum">
              <a:rPr lang="en-AU" smtClean="0"/>
              <a:t>‹#›</a:t>
            </a:fld>
            <a:endParaRPr lang="en-AU"/>
          </a:p>
        </p:txBody>
      </p:sp>
    </p:spTree>
    <p:extLst>
      <p:ext uri="{BB962C8B-B14F-4D97-AF65-F5344CB8AC3E}">
        <p14:creationId xmlns:p14="http://schemas.microsoft.com/office/powerpoint/2010/main" val="963711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542F2-F015-DB62-C14E-73772FE136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BF7F0AB-0703-9683-68B5-405DEAC80D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4AF20B5B-7F09-F436-6E03-6CF181F152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530335-801C-72BD-4600-354CDC5A449B}"/>
              </a:ext>
            </a:extLst>
          </p:cNvPr>
          <p:cNvSpPr>
            <a:spLocks noGrp="1"/>
          </p:cNvSpPr>
          <p:nvPr>
            <p:ph type="dt" sz="half" idx="10"/>
          </p:nvPr>
        </p:nvSpPr>
        <p:spPr/>
        <p:txBody>
          <a:bodyPr/>
          <a:lstStyle/>
          <a:p>
            <a:fld id="{57B6AAD3-E519-4426-B64A-29868363863C}" type="datetimeFigureOut">
              <a:rPr lang="en-AU" smtClean="0"/>
              <a:t>24/06/2025</a:t>
            </a:fld>
            <a:endParaRPr lang="en-AU"/>
          </a:p>
        </p:txBody>
      </p:sp>
      <p:sp>
        <p:nvSpPr>
          <p:cNvPr id="6" name="Footer Placeholder 5">
            <a:extLst>
              <a:ext uri="{FF2B5EF4-FFF2-40B4-BE49-F238E27FC236}">
                <a16:creationId xmlns:a16="http://schemas.microsoft.com/office/drawing/2014/main" id="{C0220719-1B8A-101C-5B41-91D01ABA0B8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B96AEF9-391F-3B32-5689-2FE7E828CFF7}"/>
              </a:ext>
            </a:extLst>
          </p:cNvPr>
          <p:cNvSpPr>
            <a:spLocks noGrp="1"/>
          </p:cNvSpPr>
          <p:nvPr>
            <p:ph type="sldNum" sz="quarter" idx="12"/>
          </p:nvPr>
        </p:nvSpPr>
        <p:spPr/>
        <p:txBody>
          <a:bodyPr/>
          <a:lstStyle/>
          <a:p>
            <a:fld id="{8873AB41-7228-4989-9AE2-85670486C907}" type="slidenum">
              <a:rPr lang="en-AU" smtClean="0"/>
              <a:t>‹#›</a:t>
            </a:fld>
            <a:endParaRPr lang="en-AU"/>
          </a:p>
        </p:txBody>
      </p:sp>
    </p:spTree>
    <p:extLst>
      <p:ext uri="{BB962C8B-B14F-4D97-AF65-F5344CB8AC3E}">
        <p14:creationId xmlns:p14="http://schemas.microsoft.com/office/powerpoint/2010/main" val="2671194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26BB5-CC9A-E67E-BF31-2FB44A30AF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78A1CDBC-73F8-4B6B-8C84-09A790BA29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DCEC526-ACD3-D368-A945-846D15406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2BF6DA-EAC2-AE57-072C-56641848B127}"/>
              </a:ext>
            </a:extLst>
          </p:cNvPr>
          <p:cNvSpPr>
            <a:spLocks noGrp="1"/>
          </p:cNvSpPr>
          <p:nvPr>
            <p:ph type="dt" sz="half" idx="10"/>
          </p:nvPr>
        </p:nvSpPr>
        <p:spPr/>
        <p:txBody>
          <a:bodyPr/>
          <a:lstStyle/>
          <a:p>
            <a:fld id="{57B6AAD3-E519-4426-B64A-29868363863C}" type="datetimeFigureOut">
              <a:rPr lang="en-AU" smtClean="0"/>
              <a:t>24/06/2025</a:t>
            </a:fld>
            <a:endParaRPr lang="en-AU"/>
          </a:p>
        </p:txBody>
      </p:sp>
      <p:sp>
        <p:nvSpPr>
          <p:cNvPr id="6" name="Footer Placeholder 5">
            <a:extLst>
              <a:ext uri="{FF2B5EF4-FFF2-40B4-BE49-F238E27FC236}">
                <a16:creationId xmlns:a16="http://schemas.microsoft.com/office/drawing/2014/main" id="{D92C3FD4-B815-2D7D-E84A-0934A5A902A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4B4F9FB-D136-F524-A11E-7E33570143F1}"/>
              </a:ext>
            </a:extLst>
          </p:cNvPr>
          <p:cNvSpPr>
            <a:spLocks noGrp="1"/>
          </p:cNvSpPr>
          <p:nvPr>
            <p:ph type="sldNum" sz="quarter" idx="12"/>
          </p:nvPr>
        </p:nvSpPr>
        <p:spPr/>
        <p:txBody>
          <a:bodyPr/>
          <a:lstStyle/>
          <a:p>
            <a:fld id="{8873AB41-7228-4989-9AE2-85670486C907}" type="slidenum">
              <a:rPr lang="en-AU" smtClean="0"/>
              <a:t>‹#›</a:t>
            </a:fld>
            <a:endParaRPr lang="en-AU"/>
          </a:p>
        </p:txBody>
      </p:sp>
    </p:spTree>
    <p:extLst>
      <p:ext uri="{BB962C8B-B14F-4D97-AF65-F5344CB8AC3E}">
        <p14:creationId xmlns:p14="http://schemas.microsoft.com/office/powerpoint/2010/main" val="3081764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17712B-C943-DCD4-C597-5A5334A694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4BE7542-6C07-B148-31E3-184ED58717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41FD5AB-049F-4BBE-9FBE-FB4A7F70D2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B6AAD3-E519-4426-B64A-29868363863C}" type="datetimeFigureOut">
              <a:rPr lang="en-AU" smtClean="0"/>
              <a:t>24/06/2025</a:t>
            </a:fld>
            <a:endParaRPr lang="en-AU"/>
          </a:p>
        </p:txBody>
      </p:sp>
      <p:sp>
        <p:nvSpPr>
          <p:cNvPr id="5" name="Footer Placeholder 4">
            <a:extLst>
              <a:ext uri="{FF2B5EF4-FFF2-40B4-BE49-F238E27FC236}">
                <a16:creationId xmlns:a16="http://schemas.microsoft.com/office/drawing/2014/main" id="{BAEE53EB-7FC9-F6F5-A4BC-1B69010C22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AB19A3BC-2D21-7B95-00D7-505ADB65EF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873AB41-7228-4989-9AE2-85670486C907}" type="slidenum">
              <a:rPr lang="en-AU" smtClean="0"/>
              <a:t>‹#›</a:t>
            </a:fld>
            <a:endParaRPr lang="en-AU"/>
          </a:p>
        </p:txBody>
      </p:sp>
    </p:spTree>
    <p:extLst>
      <p:ext uri="{BB962C8B-B14F-4D97-AF65-F5344CB8AC3E}">
        <p14:creationId xmlns:p14="http://schemas.microsoft.com/office/powerpoint/2010/main" val="1497527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elicopter flying in the air&#10;&#10;AI-generated content may be incorrect.">
            <a:extLst>
              <a:ext uri="{FF2B5EF4-FFF2-40B4-BE49-F238E27FC236}">
                <a16:creationId xmlns:a16="http://schemas.microsoft.com/office/drawing/2014/main" id="{9F52866A-4ABF-A9B4-5BF2-6393822BC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Title 9">
            <a:extLst>
              <a:ext uri="{FF2B5EF4-FFF2-40B4-BE49-F238E27FC236}">
                <a16:creationId xmlns:a16="http://schemas.microsoft.com/office/drawing/2014/main" id="{950475FD-B56E-5360-1956-BF4184CD5AC6}"/>
              </a:ext>
            </a:extLst>
          </p:cNvPr>
          <p:cNvSpPr txBox="1">
            <a:spLocks/>
          </p:cNvSpPr>
          <p:nvPr/>
        </p:nvSpPr>
        <p:spPr>
          <a:xfrm>
            <a:off x="4462415" y="4240507"/>
            <a:ext cx="7087203" cy="74015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b="1" dirty="0">
                <a:solidFill>
                  <a:schemeClr val="bg1"/>
                </a:solidFill>
              </a:rPr>
              <a:t>QUALITY PRINCIPLES</a:t>
            </a:r>
          </a:p>
        </p:txBody>
      </p:sp>
      <p:sp>
        <p:nvSpPr>
          <p:cNvPr id="7" name="Text Placeholder 17">
            <a:extLst>
              <a:ext uri="{FF2B5EF4-FFF2-40B4-BE49-F238E27FC236}">
                <a16:creationId xmlns:a16="http://schemas.microsoft.com/office/drawing/2014/main" id="{8AD6844E-6EC8-6784-97E2-AE7D3B62D47A}"/>
              </a:ext>
            </a:extLst>
          </p:cNvPr>
          <p:cNvSpPr txBox="1">
            <a:spLocks/>
          </p:cNvSpPr>
          <p:nvPr/>
        </p:nvSpPr>
        <p:spPr>
          <a:xfrm>
            <a:off x="4743721" y="5181606"/>
            <a:ext cx="5746865" cy="3976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Army Aviation Program of Works</a:t>
            </a:r>
          </a:p>
        </p:txBody>
      </p:sp>
    </p:spTree>
    <p:extLst>
      <p:ext uri="{BB962C8B-B14F-4D97-AF65-F5344CB8AC3E}">
        <p14:creationId xmlns:p14="http://schemas.microsoft.com/office/powerpoint/2010/main" val="1865973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blue hexagons&#10;&#10;AI-generated content may be incorrect.">
            <a:extLst>
              <a:ext uri="{FF2B5EF4-FFF2-40B4-BE49-F238E27FC236}">
                <a16:creationId xmlns:a16="http://schemas.microsoft.com/office/drawing/2014/main" id="{8B8C5152-7486-15A9-9C24-EA15A30E4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2DE3686A-C8BA-8B6C-14D2-804FC3FC80AB}"/>
              </a:ext>
            </a:extLst>
          </p:cNvPr>
          <p:cNvSpPr>
            <a:spLocks noGrp="1"/>
          </p:cNvSpPr>
          <p:nvPr>
            <p:ph type="title"/>
          </p:nvPr>
        </p:nvSpPr>
        <p:spPr>
          <a:xfrm>
            <a:off x="0" y="-39734"/>
            <a:ext cx="10515600" cy="1325563"/>
          </a:xfrm>
        </p:spPr>
        <p:txBody>
          <a:bodyPr/>
          <a:lstStyle/>
          <a:p>
            <a:r>
              <a:rPr lang="en-AU" b="1" dirty="0"/>
              <a:t>Our 6 Quality Principles</a:t>
            </a:r>
          </a:p>
        </p:txBody>
      </p:sp>
      <p:sp>
        <p:nvSpPr>
          <p:cNvPr id="6" name="TextBox 5">
            <a:extLst>
              <a:ext uri="{FF2B5EF4-FFF2-40B4-BE49-F238E27FC236}">
                <a16:creationId xmlns:a16="http://schemas.microsoft.com/office/drawing/2014/main" id="{75C5327A-376A-DB26-039F-762EFB66FA9F}"/>
              </a:ext>
            </a:extLst>
          </p:cNvPr>
          <p:cNvSpPr txBox="1"/>
          <p:nvPr/>
        </p:nvSpPr>
        <p:spPr>
          <a:xfrm>
            <a:off x="331693" y="1285829"/>
            <a:ext cx="5091953" cy="3416320"/>
          </a:xfrm>
          <a:prstGeom prst="rect">
            <a:avLst/>
          </a:prstGeom>
          <a:noFill/>
        </p:spPr>
        <p:txBody>
          <a:bodyPr wrap="square" rtlCol="0">
            <a:spAutoFit/>
          </a:bodyPr>
          <a:lstStyle/>
          <a:p>
            <a:r>
              <a:rPr lang="en-AU" sz="2400" dirty="0"/>
              <a:t>In 2021, we implemented our six Quality Principles across all operational areas. </a:t>
            </a:r>
          </a:p>
          <a:p>
            <a:endParaRPr lang="en-AU" sz="2400" dirty="0"/>
          </a:p>
          <a:p>
            <a:r>
              <a:rPr lang="en-AU" sz="2400" dirty="0"/>
              <a:t>Much like our Safety Essentials, these Principles serve as the cornerstone of our approach to delivering high-quality projects to our clients.</a:t>
            </a:r>
          </a:p>
        </p:txBody>
      </p:sp>
      <p:sp>
        <p:nvSpPr>
          <p:cNvPr id="7" name="TextBox 6">
            <a:extLst>
              <a:ext uri="{FF2B5EF4-FFF2-40B4-BE49-F238E27FC236}">
                <a16:creationId xmlns:a16="http://schemas.microsoft.com/office/drawing/2014/main" id="{C83366CE-25C9-B4B8-E578-102A2698EF9F}"/>
              </a:ext>
            </a:extLst>
          </p:cNvPr>
          <p:cNvSpPr txBox="1"/>
          <p:nvPr/>
        </p:nvSpPr>
        <p:spPr>
          <a:xfrm>
            <a:off x="568187" y="5654148"/>
            <a:ext cx="4129322" cy="523220"/>
          </a:xfrm>
          <a:prstGeom prst="rect">
            <a:avLst/>
          </a:prstGeom>
          <a:noFill/>
        </p:spPr>
        <p:txBody>
          <a:bodyPr wrap="square">
            <a:spAutoFit/>
          </a:bodyPr>
          <a:lstStyle/>
          <a:p>
            <a:pPr algn="ctr"/>
            <a:r>
              <a:rPr lang="en-AU" sz="1400" b="1" dirty="0"/>
              <a:t>‘Your team's quality of work is a part of your legacy that you can look back on with pride.’</a:t>
            </a:r>
          </a:p>
        </p:txBody>
      </p:sp>
      <p:pic>
        <p:nvPicPr>
          <p:cNvPr id="9" name="Picture 8">
            <a:extLst>
              <a:ext uri="{FF2B5EF4-FFF2-40B4-BE49-F238E27FC236}">
                <a16:creationId xmlns:a16="http://schemas.microsoft.com/office/drawing/2014/main" id="{3778104E-3AD2-BDC0-1C89-8877B18FCAE1}"/>
              </a:ext>
            </a:extLst>
          </p:cNvPr>
          <p:cNvPicPr>
            <a:picLocks noChangeAspect="1"/>
          </p:cNvPicPr>
          <p:nvPr/>
        </p:nvPicPr>
        <p:blipFill>
          <a:blip r:embed="rId3"/>
          <a:stretch>
            <a:fillRect/>
          </a:stretch>
        </p:blipFill>
        <p:spPr>
          <a:xfrm>
            <a:off x="6532194" y="1285828"/>
            <a:ext cx="4619900" cy="5365983"/>
          </a:xfrm>
          <a:prstGeom prst="rect">
            <a:avLst/>
          </a:prstGeom>
        </p:spPr>
      </p:pic>
    </p:spTree>
    <p:extLst>
      <p:ext uri="{BB962C8B-B14F-4D97-AF65-F5344CB8AC3E}">
        <p14:creationId xmlns:p14="http://schemas.microsoft.com/office/powerpoint/2010/main" val="243855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blue hexagons&#10;&#10;AI-generated content may be incorrect.">
            <a:extLst>
              <a:ext uri="{FF2B5EF4-FFF2-40B4-BE49-F238E27FC236}">
                <a16:creationId xmlns:a16="http://schemas.microsoft.com/office/drawing/2014/main" id="{8B8C5152-7486-15A9-9C24-EA15A30E4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2DE3686A-C8BA-8B6C-14D2-804FC3FC80AB}"/>
              </a:ext>
            </a:extLst>
          </p:cNvPr>
          <p:cNvSpPr>
            <a:spLocks noGrp="1"/>
          </p:cNvSpPr>
          <p:nvPr>
            <p:ph type="title"/>
          </p:nvPr>
        </p:nvSpPr>
        <p:spPr>
          <a:xfrm>
            <a:off x="0" y="-39734"/>
            <a:ext cx="10515600" cy="1325563"/>
          </a:xfrm>
        </p:spPr>
        <p:txBody>
          <a:bodyPr/>
          <a:lstStyle/>
          <a:p>
            <a:r>
              <a:rPr lang="en-AU" b="1" dirty="0"/>
              <a:t>Our 6 Quality Principles</a:t>
            </a:r>
          </a:p>
        </p:txBody>
      </p:sp>
      <p:sp>
        <p:nvSpPr>
          <p:cNvPr id="6" name="TextBox 5">
            <a:extLst>
              <a:ext uri="{FF2B5EF4-FFF2-40B4-BE49-F238E27FC236}">
                <a16:creationId xmlns:a16="http://schemas.microsoft.com/office/drawing/2014/main" id="{75C5327A-376A-DB26-039F-762EFB66FA9F}"/>
              </a:ext>
            </a:extLst>
          </p:cNvPr>
          <p:cNvSpPr txBox="1"/>
          <p:nvPr/>
        </p:nvSpPr>
        <p:spPr>
          <a:xfrm>
            <a:off x="331693" y="1285829"/>
            <a:ext cx="5244354" cy="3416320"/>
          </a:xfrm>
          <a:prstGeom prst="rect">
            <a:avLst/>
          </a:prstGeom>
          <a:noFill/>
        </p:spPr>
        <p:txBody>
          <a:bodyPr wrap="square" rtlCol="0">
            <a:spAutoFit/>
          </a:bodyPr>
          <a:lstStyle/>
          <a:p>
            <a:r>
              <a:rPr lang="en-AU" sz="2400" dirty="0"/>
              <a:t>Our construction sectors consist of individuals with diverse responsibilities and skill sets. </a:t>
            </a:r>
          </a:p>
          <a:p>
            <a:endParaRPr lang="en-AU" sz="2400" dirty="0"/>
          </a:p>
          <a:p>
            <a:r>
              <a:rPr lang="en-AU" sz="2400" dirty="0"/>
              <a:t>Guided by our six Quality Principles and supported by our subcontractors, we, as a team, are dedicated to delivering high-quality work and continuously striving for improvement.</a:t>
            </a:r>
          </a:p>
        </p:txBody>
      </p:sp>
    </p:spTree>
    <p:extLst>
      <p:ext uri="{BB962C8B-B14F-4D97-AF65-F5344CB8AC3E}">
        <p14:creationId xmlns:p14="http://schemas.microsoft.com/office/powerpoint/2010/main" val="3423153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blue hexagons&#10;&#10;AI-generated content may be incorrect.">
            <a:extLst>
              <a:ext uri="{FF2B5EF4-FFF2-40B4-BE49-F238E27FC236}">
                <a16:creationId xmlns:a16="http://schemas.microsoft.com/office/drawing/2014/main" id="{8B8C5152-7486-15A9-9C24-EA15A30E4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2681" cy="6858000"/>
          </a:xfrm>
          <a:prstGeom prst="rect">
            <a:avLst/>
          </a:prstGeom>
        </p:spPr>
      </p:pic>
      <p:sp>
        <p:nvSpPr>
          <p:cNvPr id="2" name="Title 1">
            <a:extLst>
              <a:ext uri="{FF2B5EF4-FFF2-40B4-BE49-F238E27FC236}">
                <a16:creationId xmlns:a16="http://schemas.microsoft.com/office/drawing/2014/main" id="{2DE3686A-C8BA-8B6C-14D2-804FC3FC80AB}"/>
              </a:ext>
            </a:extLst>
          </p:cNvPr>
          <p:cNvSpPr>
            <a:spLocks noGrp="1"/>
          </p:cNvSpPr>
          <p:nvPr>
            <p:ph type="title"/>
          </p:nvPr>
        </p:nvSpPr>
        <p:spPr>
          <a:xfrm>
            <a:off x="0" y="-39734"/>
            <a:ext cx="10515600" cy="1325563"/>
          </a:xfrm>
        </p:spPr>
        <p:txBody>
          <a:bodyPr/>
          <a:lstStyle/>
          <a:p>
            <a:r>
              <a:rPr lang="en-AU" b="1" dirty="0"/>
              <a:t>Quality</a:t>
            </a:r>
          </a:p>
        </p:txBody>
      </p:sp>
      <p:sp>
        <p:nvSpPr>
          <p:cNvPr id="3" name="TextBox 4">
            <a:extLst>
              <a:ext uri="{FF2B5EF4-FFF2-40B4-BE49-F238E27FC236}">
                <a16:creationId xmlns:a16="http://schemas.microsoft.com/office/drawing/2014/main" id="{8855D3B8-8ECF-59AD-888E-582537DF04EA}"/>
              </a:ext>
            </a:extLst>
          </p:cNvPr>
          <p:cNvSpPr txBox="1"/>
          <p:nvPr/>
        </p:nvSpPr>
        <p:spPr>
          <a:xfrm>
            <a:off x="2410171" y="1043018"/>
            <a:ext cx="7444153" cy="1156266"/>
          </a:xfrm>
          <a:prstGeom prst="roundRect">
            <a:avLst>
              <a:gd name="adj" fmla="val 5982"/>
            </a:avLst>
          </a:prstGeom>
          <a:solidFill>
            <a:schemeClr val="accent2"/>
          </a:solidFill>
        </p:spPr>
        <p:style>
          <a:lnRef idx="3">
            <a:schemeClr val="lt1"/>
          </a:lnRef>
          <a:fillRef idx="1">
            <a:schemeClr val="accent6"/>
          </a:fillRef>
          <a:effectRef idx="1">
            <a:schemeClr val="accent6"/>
          </a:effectRef>
          <a:fontRef idx="minor">
            <a:schemeClr val="lt1"/>
          </a:fontRef>
        </p:style>
        <p:txBody>
          <a:bodyPr wrap="square"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AU" sz="2000" b="1" dirty="0">
                <a:solidFill>
                  <a:schemeClr val="bg1"/>
                </a:solidFill>
                <a:latin typeface="Arial Narrow" pitchFamily="34" charset="0"/>
              </a:rPr>
              <a:t>Quality management</a:t>
            </a:r>
            <a:r>
              <a:rPr lang="en-AU" sz="2000" dirty="0">
                <a:solidFill>
                  <a:schemeClr val="bg1"/>
                </a:solidFill>
                <a:latin typeface="Arial Narrow" pitchFamily="34" charset="0"/>
              </a:rPr>
              <a:t> is the coordination of activities to direct and control an organisation with regard to quality. At project level these activities can generally be broken down into four components:</a:t>
            </a:r>
          </a:p>
        </p:txBody>
      </p:sp>
      <p:sp>
        <p:nvSpPr>
          <p:cNvPr id="4" name="Oval 3">
            <a:extLst>
              <a:ext uri="{FF2B5EF4-FFF2-40B4-BE49-F238E27FC236}">
                <a16:creationId xmlns:a16="http://schemas.microsoft.com/office/drawing/2014/main" id="{5F201E8A-74B3-FE37-2896-730D3A2B3C56}"/>
              </a:ext>
            </a:extLst>
          </p:cNvPr>
          <p:cNvSpPr/>
          <p:nvPr/>
        </p:nvSpPr>
        <p:spPr>
          <a:xfrm>
            <a:off x="2555053" y="2596493"/>
            <a:ext cx="1641231" cy="908864"/>
          </a:xfrm>
          <a:prstGeom prst="ellipse">
            <a:avLst/>
          </a:prstGeom>
        </p:spPr>
        <p:style>
          <a:lnRef idx="1">
            <a:schemeClr val="accent3"/>
          </a:lnRef>
          <a:fillRef idx="3">
            <a:schemeClr val="accent3"/>
          </a:fillRef>
          <a:effectRef idx="2">
            <a:schemeClr val="accent3"/>
          </a:effectRef>
          <a:fontRef idx="minor">
            <a:schemeClr val="lt1"/>
          </a:fontRef>
        </p:style>
        <p:txBody>
          <a:bodyPr wrap="none" lIns="0" rIns="0"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spcAft>
                <a:spcPts val="600"/>
              </a:spcAft>
            </a:pPr>
            <a:r>
              <a:rPr lang="en-AU" sz="1600" b="1" dirty="0">
                <a:solidFill>
                  <a:schemeClr val="bg1"/>
                </a:solidFill>
                <a:latin typeface="Arial Narrow"/>
                <a:cs typeface="Arial Narrow"/>
              </a:rPr>
              <a:t>Quality </a:t>
            </a:r>
            <a:br>
              <a:rPr lang="en-AU" sz="1600" b="1" dirty="0">
                <a:solidFill>
                  <a:schemeClr val="bg1"/>
                </a:solidFill>
                <a:latin typeface="Arial Narrow"/>
                <a:cs typeface="Arial Narrow"/>
              </a:rPr>
            </a:br>
            <a:r>
              <a:rPr lang="en-AU" sz="1600" b="1" dirty="0">
                <a:solidFill>
                  <a:schemeClr val="bg1"/>
                </a:solidFill>
                <a:latin typeface="Arial Narrow"/>
                <a:cs typeface="Arial Narrow"/>
              </a:rPr>
              <a:t>PLANNING</a:t>
            </a:r>
          </a:p>
        </p:txBody>
      </p:sp>
      <p:sp>
        <p:nvSpPr>
          <p:cNvPr id="7" name="Oval 6">
            <a:extLst>
              <a:ext uri="{FF2B5EF4-FFF2-40B4-BE49-F238E27FC236}">
                <a16:creationId xmlns:a16="http://schemas.microsoft.com/office/drawing/2014/main" id="{846D070E-B3F6-A161-CF22-7DBA7A768960}"/>
              </a:ext>
            </a:extLst>
          </p:cNvPr>
          <p:cNvSpPr/>
          <p:nvPr/>
        </p:nvSpPr>
        <p:spPr>
          <a:xfrm>
            <a:off x="4408553" y="2583881"/>
            <a:ext cx="1641231" cy="908864"/>
          </a:xfrm>
          <a:prstGeom prst="ellipse">
            <a:avLst/>
          </a:prstGeom>
        </p:spPr>
        <p:style>
          <a:lnRef idx="1">
            <a:schemeClr val="accent5"/>
          </a:lnRef>
          <a:fillRef idx="3">
            <a:schemeClr val="accent5"/>
          </a:fillRef>
          <a:effectRef idx="2">
            <a:schemeClr val="accent5"/>
          </a:effectRef>
          <a:fontRef idx="minor">
            <a:schemeClr val="lt1"/>
          </a:fontRef>
        </p:style>
        <p:txBody>
          <a:bodyPr wrap="none" lIns="0" rIns="0"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spcAft>
                <a:spcPts val="600"/>
              </a:spcAft>
            </a:pPr>
            <a:r>
              <a:rPr lang="en-AU" sz="1600" b="1" dirty="0">
                <a:solidFill>
                  <a:schemeClr val="bg1"/>
                </a:solidFill>
                <a:latin typeface="Arial Narrow"/>
                <a:cs typeface="Arial Narrow"/>
              </a:rPr>
              <a:t>Quality </a:t>
            </a:r>
            <a:br>
              <a:rPr lang="en-AU" sz="1600" b="1" dirty="0">
                <a:solidFill>
                  <a:schemeClr val="bg1"/>
                </a:solidFill>
                <a:latin typeface="Arial Narrow"/>
                <a:cs typeface="Arial Narrow"/>
              </a:rPr>
            </a:br>
            <a:r>
              <a:rPr lang="en-AU" sz="1600" b="1" dirty="0">
                <a:solidFill>
                  <a:schemeClr val="bg1"/>
                </a:solidFill>
                <a:latin typeface="Arial Narrow"/>
                <a:cs typeface="Arial Narrow"/>
              </a:rPr>
              <a:t>CONTROL</a:t>
            </a:r>
          </a:p>
        </p:txBody>
      </p:sp>
      <p:sp>
        <p:nvSpPr>
          <p:cNvPr id="8" name="Oval 7">
            <a:extLst>
              <a:ext uri="{FF2B5EF4-FFF2-40B4-BE49-F238E27FC236}">
                <a16:creationId xmlns:a16="http://schemas.microsoft.com/office/drawing/2014/main" id="{F4C9B5EB-8BD1-14E2-8F55-94A14498AD58}"/>
              </a:ext>
            </a:extLst>
          </p:cNvPr>
          <p:cNvSpPr/>
          <p:nvPr/>
        </p:nvSpPr>
        <p:spPr>
          <a:xfrm>
            <a:off x="6262053" y="2581062"/>
            <a:ext cx="1641231" cy="908864"/>
          </a:xfrm>
          <a:prstGeom prst="ellipse">
            <a:avLst/>
          </a:prstGeom>
        </p:spPr>
        <p:style>
          <a:lnRef idx="1">
            <a:schemeClr val="accent6"/>
          </a:lnRef>
          <a:fillRef idx="3">
            <a:schemeClr val="accent6"/>
          </a:fillRef>
          <a:effectRef idx="2">
            <a:schemeClr val="accent6"/>
          </a:effectRef>
          <a:fontRef idx="minor">
            <a:schemeClr val="lt1"/>
          </a:fontRef>
        </p:style>
        <p:txBody>
          <a:bodyPr wrap="none" lIns="0" rIns="0"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spcAft>
                <a:spcPts val="600"/>
              </a:spcAft>
            </a:pPr>
            <a:r>
              <a:rPr lang="en-AU" sz="1600" b="1" dirty="0">
                <a:solidFill>
                  <a:schemeClr val="bg1"/>
                </a:solidFill>
                <a:latin typeface="Arial Narrow"/>
                <a:cs typeface="Arial Narrow"/>
              </a:rPr>
              <a:t>Quality </a:t>
            </a:r>
            <a:br>
              <a:rPr lang="en-AU" sz="1600" b="1" dirty="0">
                <a:solidFill>
                  <a:schemeClr val="bg1"/>
                </a:solidFill>
                <a:latin typeface="Arial Narrow"/>
                <a:cs typeface="Arial Narrow"/>
              </a:rPr>
            </a:br>
            <a:r>
              <a:rPr lang="en-AU" sz="1600" b="1" dirty="0">
                <a:solidFill>
                  <a:schemeClr val="bg1"/>
                </a:solidFill>
                <a:latin typeface="Arial Narrow"/>
                <a:cs typeface="Arial Narrow"/>
              </a:rPr>
              <a:t>ASSURANCE</a:t>
            </a:r>
          </a:p>
        </p:txBody>
      </p:sp>
      <p:sp>
        <p:nvSpPr>
          <p:cNvPr id="9" name="Oval 8">
            <a:extLst>
              <a:ext uri="{FF2B5EF4-FFF2-40B4-BE49-F238E27FC236}">
                <a16:creationId xmlns:a16="http://schemas.microsoft.com/office/drawing/2014/main" id="{3875C4AF-276C-CCFE-6997-83EBE6C88C46}"/>
              </a:ext>
            </a:extLst>
          </p:cNvPr>
          <p:cNvSpPr/>
          <p:nvPr/>
        </p:nvSpPr>
        <p:spPr>
          <a:xfrm>
            <a:off x="8050239" y="2587163"/>
            <a:ext cx="1809181" cy="908864"/>
          </a:xfrm>
          <a:prstGeom prst="ellipse">
            <a:avLst/>
          </a:prstGeom>
        </p:spPr>
        <p:style>
          <a:lnRef idx="1">
            <a:schemeClr val="accent4"/>
          </a:lnRef>
          <a:fillRef idx="3">
            <a:schemeClr val="accent4"/>
          </a:fillRef>
          <a:effectRef idx="2">
            <a:schemeClr val="accent4"/>
          </a:effectRef>
          <a:fontRef idx="minor">
            <a:schemeClr val="lt1"/>
          </a:fontRef>
        </p:style>
        <p:txBody>
          <a:bodyPr wrap="none" lIns="0" tIns="45720" rIns="0" bIns="45720"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spcAft>
                <a:spcPts val="600"/>
              </a:spcAft>
            </a:pPr>
            <a:r>
              <a:rPr lang="en-AU" sz="1600" b="1" dirty="0">
                <a:solidFill>
                  <a:schemeClr val="tx2"/>
                </a:solidFill>
                <a:latin typeface="Arial Narrow"/>
                <a:cs typeface="Arial Narrow"/>
              </a:rPr>
              <a:t>Quality </a:t>
            </a:r>
            <a:br>
              <a:rPr lang="en-AU" sz="1600" b="1" dirty="0">
                <a:solidFill>
                  <a:schemeClr val="tx2"/>
                </a:solidFill>
                <a:latin typeface="Arial Narrow"/>
                <a:cs typeface="Arial Narrow"/>
              </a:rPr>
            </a:br>
            <a:r>
              <a:rPr lang="en-AU" sz="1600" b="1" dirty="0">
                <a:solidFill>
                  <a:schemeClr val="tx2"/>
                </a:solidFill>
                <a:latin typeface="Arial Narrow"/>
                <a:cs typeface="Arial Narrow"/>
              </a:rPr>
              <a:t>IMPROVEMENT</a:t>
            </a:r>
          </a:p>
        </p:txBody>
      </p:sp>
      <p:sp>
        <p:nvSpPr>
          <p:cNvPr id="10" name="TextBox 9">
            <a:extLst>
              <a:ext uri="{FF2B5EF4-FFF2-40B4-BE49-F238E27FC236}">
                <a16:creationId xmlns:a16="http://schemas.microsoft.com/office/drawing/2014/main" id="{C7D1A194-CE43-920F-C5CF-732E2A573D81}"/>
              </a:ext>
            </a:extLst>
          </p:cNvPr>
          <p:cNvSpPr txBox="1"/>
          <p:nvPr/>
        </p:nvSpPr>
        <p:spPr>
          <a:xfrm>
            <a:off x="2279059" y="3978086"/>
            <a:ext cx="7633882" cy="1836896"/>
          </a:xfrm>
          <a:prstGeom prst="roundRect">
            <a:avLst>
              <a:gd name="adj" fmla="val 5982"/>
            </a:avLst>
          </a:prstGeom>
          <a:noFill/>
          <a:effectLst/>
        </p:spPr>
        <p:style>
          <a:lnRef idx="3">
            <a:schemeClr val="lt1"/>
          </a:lnRef>
          <a:fillRef idx="1">
            <a:schemeClr val="accent6"/>
          </a:fillRef>
          <a:effectRef idx="1">
            <a:schemeClr val="accent6"/>
          </a:effectRef>
          <a:fontRef idx="minor">
            <a:schemeClr val="lt1"/>
          </a:fontRef>
        </p:style>
        <p:txBody>
          <a:bodyPr wrap="square" rtlCol="0" anchor="ctr" anchorCtr="0">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just"/>
            <a:r>
              <a:rPr lang="en-AU" dirty="0">
                <a:solidFill>
                  <a:schemeClr val="tx1"/>
                </a:solidFill>
                <a:latin typeface="Arial"/>
                <a:cs typeface="Arial"/>
              </a:rPr>
              <a:t>At CPB Contractors, our objective is to provide services in a way which ensures our projects provide real value to clients by meeting their expectations both now and in the future. To achieve this we plan, implement and control formal management systems to ensure quality on all our projects.</a:t>
            </a:r>
          </a:p>
          <a:p>
            <a:pPr algn="ctr"/>
            <a:endParaRPr lang="en-AU" sz="2000" dirty="0">
              <a:solidFill>
                <a:schemeClr val="tx2"/>
              </a:solidFill>
              <a:latin typeface="Arial Narrow" pitchFamily="34" charset="0"/>
            </a:endParaRPr>
          </a:p>
        </p:txBody>
      </p:sp>
    </p:spTree>
    <p:extLst>
      <p:ext uri="{BB962C8B-B14F-4D97-AF65-F5344CB8AC3E}">
        <p14:creationId xmlns:p14="http://schemas.microsoft.com/office/powerpoint/2010/main" val="4217671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blue hexagons&#10;&#10;AI-generated content may be incorrect.">
            <a:extLst>
              <a:ext uri="{FF2B5EF4-FFF2-40B4-BE49-F238E27FC236}">
                <a16:creationId xmlns:a16="http://schemas.microsoft.com/office/drawing/2014/main" id="{8B8C5152-7486-15A9-9C24-EA15A30E4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2DE3686A-C8BA-8B6C-14D2-804FC3FC80AB}"/>
              </a:ext>
            </a:extLst>
          </p:cNvPr>
          <p:cNvSpPr>
            <a:spLocks noGrp="1"/>
          </p:cNvSpPr>
          <p:nvPr>
            <p:ph type="title"/>
          </p:nvPr>
        </p:nvSpPr>
        <p:spPr>
          <a:xfrm>
            <a:off x="0" y="-39734"/>
            <a:ext cx="10515600" cy="1325563"/>
          </a:xfrm>
        </p:spPr>
        <p:txBody>
          <a:bodyPr/>
          <a:lstStyle/>
          <a:p>
            <a:r>
              <a:rPr lang="en-AU" b="1" dirty="0"/>
              <a:t>Quality</a:t>
            </a:r>
          </a:p>
        </p:txBody>
      </p:sp>
      <p:sp>
        <p:nvSpPr>
          <p:cNvPr id="3" name="Content Placeholder 1">
            <a:extLst>
              <a:ext uri="{FF2B5EF4-FFF2-40B4-BE49-F238E27FC236}">
                <a16:creationId xmlns:a16="http://schemas.microsoft.com/office/drawing/2014/main" id="{3FFA10D5-7896-5778-E644-D9CD60E361AD}"/>
              </a:ext>
            </a:extLst>
          </p:cNvPr>
          <p:cNvSpPr>
            <a:spLocks noGrp="1"/>
          </p:cNvSpPr>
          <p:nvPr/>
        </p:nvSpPr>
        <p:spPr>
          <a:xfrm>
            <a:off x="797859" y="1325563"/>
            <a:ext cx="9123727" cy="5248625"/>
          </a:xfrm>
          <a:prstGeom prst="rect">
            <a:avLst/>
          </a:prstGeom>
        </p:spPr>
        <p:txBody>
          <a:bodyPr lIns="45720" tIns="22860" rIns="45720" bIns="22860"/>
          <a:lstStyle>
            <a:lvl1pPr marL="0" indent="0" algn="l" defTabSz="457200" rtl="0" eaLnBrk="1" latinLnBrk="0" hangingPunct="1">
              <a:spcBef>
                <a:spcPct val="20000"/>
              </a:spcBef>
              <a:buFont typeface="Arial"/>
              <a:buNone/>
              <a:defRPr sz="2500" b="1" kern="1200">
                <a:solidFill>
                  <a:srgbClr val="505050"/>
                </a:solidFill>
                <a:latin typeface="Arial"/>
                <a:ea typeface="+mn-ea"/>
                <a:cs typeface="Arial"/>
              </a:defRPr>
            </a:lvl1pPr>
            <a:lvl2pPr marL="0" indent="0" algn="l" defTabSz="457200" rtl="0" eaLnBrk="1" latinLnBrk="0" hangingPunct="1">
              <a:spcBef>
                <a:spcPct val="20000"/>
              </a:spcBef>
              <a:spcAft>
                <a:spcPts val="480"/>
              </a:spcAft>
              <a:buFontTx/>
              <a:buNone/>
              <a:defRPr sz="2000" kern="1200">
                <a:solidFill>
                  <a:srgbClr val="505050"/>
                </a:solidFill>
                <a:latin typeface="Arial"/>
                <a:ea typeface="+mn-ea"/>
                <a:cs typeface="Arial"/>
              </a:defRPr>
            </a:lvl2pPr>
            <a:lvl3pPr marL="180182" indent="-180182" algn="l" defTabSz="457200" rtl="0" eaLnBrk="1" latinLnBrk="0" hangingPunct="1">
              <a:spcBef>
                <a:spcPts val="750"/>
              </a:spcBef>
              <a:buFont typeface="Arial"/>
              <a:buChar char="•"/>
              <a:tabLst/>
              <a:defRPr sz="1400" kern="1200">
                <a:solidFill>
                  <a:srgbClr val="505050"/>
                </a:solidFill>
                <a:latin typeface="Arial"/>
                <a:ea typeface="+mn-ea"/>
                <a:cs typeface="Arial"/>
              </a:defRPr>
            </a:lvl3pPr>
            <a:lvl4pPr marL="361157" indent="-180975" algn="l" defTabSz="457200" rtl="0" eaLnBrk="1" latinLnBrk="0" hangingPunct="1">
              <a:spcBef>
                <a:spcPct val="20000"/>
              </a:spcBef>
              <a:buFont typeface="Arial"/>
              <a:buChar char="–"/>
              <a:defRPr sz="1400" kern="1200">
                <a:solidFill>
                  <a:srgbClr val="505050"/>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AU" sz="1800" b="0" dirty="0">
                <a:solidFill>
                  <a:schemeClr val="tx1"/>
                </a:solidFill>
              </a:rPr>
              <a:t>Work Packs (WP’s), Inspection and Test Plans (ITP’s) and Checklists need to be used and followed to ensure construction work is done properly and to avoid costly rework or delays.</a:t>
            </a:r>
          </a:p>
          <a:p>
            <a:pPr algn="just"/>
            <a:endParaRPr lang="en-AU" sz="1800" b="0" dirty="0">
              <a:solidFill>
                <a:schemeClr val="tx1"/>
              </a:solidFill>
            </a:endParaRPr>
          </a:p>
          <a:p>
            <a:pPr algn="just"/>
            <a:r>
              <a:rPr lang="en-AU" sz="1800" b="0" dirty="0">
                <a:solidFill>
                  <a:schemeClr val="tx1"/>
                </a:solidFill>
              </a:rPr>
              <a:t>All work elements or portions of work (Construction Lots) are inspected, tested and certified as conforming. </a:t>
            </a:r>
          </a:p>
          <a:p>
            <a:pPr algn="just"/>
            <a:endParaRPr lang="en-AU" sz="1800" b="0" dirty="0">
              <a:solidFill>
                <a:schemeClr val="tx1"/>
              </a:solidFill>
            </a:endParaRPr>
          </a:p>
          <a:p>
            <a:pPr algn="just"/>
            <a:r>
              <a:rPr lang="en-AU" sz="1800" b="0" dirty="0">
                <a:solidFill>
                  <a:schemeClr val="tx1"/>
                </a:solidFill>
              </a:rPr>
              <a:t>Non-Conformance Reports are raised for non-conforming lots. </a:t>
            </a:r>
          </a:p>
          <a:p>
            <a:endParaRPr lang="en-AU" sz="2000" b="0" dirty="0"/>
          </a:p>
          <a:p>
            <a:endParaRPr lang="en-AU" sz="2000" b="0" dirty="0"/>
          </a:p>
          <a:p>
            <a:endParaRPr lang="en-AU" dirty="0"/>
          </a:p>
        </p:txBody>
      </p:sp>
    </p:spTree>
    <p:extLst>
      <p:ext uri="{BB962C8B-B14F-4D97-AF65-F5344CB8AC3E}">
        <p14:creationId xmlns:p14="http://schemas.microsoft.com/office/powerpoint/2010/main" val="843428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blue hexagons&#10;&#10;AI-generated content may be incorrect.">
            <a:extLst>
              <a:ext uri="{FF2B5EF4-FFF2-40B4-BE49-F238E27FC236}">
                <a16:creationId xmlns:a16="http://schemas.microsoft.com/office/drawing/2014/main" id="{8B8C5152-7486-15A9-9C24-EA15A30E4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2DE3686A-C8BA-8B6C-14D2-804FC3FC80AB}"/>
              </a:ext>
            </a:extLst>
          </p:cNvPr>
          <p:cNvSpPr>
            <a:spLocks noGrp="1"/>
          </p:cNvSpPr>
          <p:nvPr>
            <p:ph type="title"/>
          </p:nvPr>
        </p:nvSpPr>
        <p:spPr>
          <a:xfrm>
            <a:off x="0" y="-39734"/>
            <a:ext cx="10515600" cy="1325563"/>
          </a:xfrm>
        </p:spPr>
        <p:txBody>
          <a:bodyPr/>
          <a:lstStyle/>
          <a:p>
            <a:r>
              <a:rPr lang="en-AU" b="1" dirty="0"/>
              <a:t>Quality Culture</a:t>
            </a:r>
          </a:p>
        </p:txBody>
      </p:sp>
      <p:sp>
        <p:nvSpPr>
          <p:cNvPr id="4" name="TextBox 3">
            <a:extLst>
              <a:ext uri="{FF2B5EF4-FFF2-40B4-BE49-F238E27FC236}">
                <a16:creationId xmlns:a16="http://schemas.microsoft.com/office/drawing/2014/main" id="{4B2CAE7D-31EE-DA06-4975-F9DFF3008704}"/>
              </a:ext>
            </a:extLst>
          </p:cNvPr>
          <p:cNvSpPr txBox="1"/>
          <p:nvPr/>
        </p:nvSpPr>
        <p:spPr>
          <a:xfrm>
            <a:off x="735106" y="1720840"/>
            <a:ext cx="9592236" cy="3416320"/>
          </a:xfrm>
          <a:prstGeom prst="rect">
            <a:avLst/>
          </a:prstGeom>
          <a:noFill/>
        </p:spPr>
        <p:txBody>
          <a:bodyPr wrap="square">
            <a:spAutoFit/>
          </a:bodyPr>
          <a:lstStyle/>
          <a:p>
            <a:pPr algn="l" rtl="0" fontAlgn="base"/>
            <a:r>
              <a:rPr lang="en-AU" sz="1800" b="0" i="0" u="none" strike="noStrike" dirty="0">
                <a:solidFill>
                  <a:srgbClr val="1F497D"/>
                </a:solidFill>
                <a:effectLst/>
                <a:latin typeface="Arial" panose="020B0604020202020204" pitchFamily="34" charset="0"/>
              </a:rPr>
              <a:t>It’s everyone’s responsibility to create a great </a:t>
            </a:r>
            <a:r>
              <a:rPr lang="en-AU" sz="1800" b="1" i="0" u="none" strike="noStrike" dirty="0">
                <a:solidFill>
                  <a:srgbClr val="F17023"/>
                </a:solidFill>
                <a:effectLst/>
                <a:latin typeface="Arial" panose="020B0604020202020204" pitchFamily="34" charset="0"/>
              </a:rPr>
              <a:t>Quality Culture </a:t>
            </a:r>
            <a:r>
              <a:rPr lang="en-AU" sz="1800" b="0" i="0" u="none" strike="noStrike" dirty="0">
                <a:solidFill>
                  <a:srgbClr val="1F497D"/>
                </a:solidFill>
                <a:effectLst/>
                <a:latin typeface="Arial" panose="020B0604020202020204" pitchFamily="34" charset="0"/>
              </a:rPr>
              <a:t>by demonstrating the following behaviours:</a:t>
            </a:r>
            <a:r>
              <a:rPr lang="en-US" sz="1800" b="0" i="0" dirty="0">
                <a:solidFill>
                  <a:srgbClr val="000000"/>
                </a:solidFill>
                <a:effectLst/>
                <a:latin typeface="Arial" panose="020B0604020202020204" pitchFamily="34" charset="0"/>
              </a:rPr>
              <a:t>​</a:t>
            </a:r>
            <a:endParaRPr lang="en-US" b="0" i="0" dirty="0">
              <a:solidFill>
                <a:srgbClr val="000000"/>
              </a:solidFill>
              <a:effectLst/>
              <a:latin typeface="Segoe UI" panose="020B0502040204020203" pitchFamily="34" charset="0"/>
            </a:endParaRPr>
          </a:p>
          <a:p>
            <a:pPr algn="l" rtl="0" fontAlgn="base"/>
            <a:endParaRPr lang="en-AU"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AU" sz="1800" b="1" i="0" u="none" strike="noStrike" dirty="0">
                <a:solidFill>
                  <a:srgbClr val="F17023"/>
                </a:solidFill>
                <a:effectLst/>
                <a:latin typeface="Arial" panose="020B0604020202020204" pitchFamily="34" charset="0"/>
              </a:rPr>
              <a:t>Pride - </a:t>
            </a:r>
            <a:r>
              <a:rPr lang="en-AU" sz="1800" b="0" i="0" u="none" strike="noStrike" dirty="0">
                <a:solidFill>
                  <a:srgbClr val="1F497D"/>
                </a:solidFill>
                <a:effectLst/>
                <a:latin typeface="Arial" panose="020B0604020202020204" pitchFamily="34" charset="0"/>
              </a:rPr>
              <a:t>be proud of you &amp; your teams' workmanship</a:t>
            </a:r>
            <a:r>
              <a:rPr lang="en-US" sz="1800" b="0" i="0" dirty="0">
                <a:solidFill>
                  <a:srgbClr val="000000"/>
                </a:solidFill>
                <a:effectLst/>
                <a:latin typeface="Arial" panose="020B0604020202020204" pitchFamily="34" charset="0"/>
              </a:rPr>
              <a:t>​</a:t>
            </a:r>
            <a:endParaRPr lang="en-US" b="0" i="0" dirty="0">
              <a:solidFill>
                <a:srgbClr val="000000"/>
              </a:solidFill>
              <a:effectLst/>
              <a:latin typeface="Arial" panose="020B0604020202020204" pitchFamily="34" charset="0"/>
            </a:endParaRPr>
          </a:p>
          <a:p>
            <a:pPr algn="l" rtl="0" fontAlgn="base"/>
            <a:endParaRPr lang="en-AU"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AU" sz="1800" b="1" i="0" u="none" strike="noStrike" dirty="0">
                <a:solidFill>
                  <a:srgbClr val="F17023"/>
                </a:solidFill>
                <a:effectLst/>
                <a:latin typeface="Arial" panose="020B0604020202020204" pitchFamily="34" charset="0"/>
              </a:rPr>
              <a:t>Accountable - </a:t>
            </a:r>
            <a:r>
              <a:rPr lang="en-AU" sz="1800" b="0" i="0" u="none" strike="noStrike" dirty="0">
                <a:solidFill>
                  <a:srgbClr val="1F497D"/>
                </a:solidFill>
                <a:effectLst/>
                <a:latin typeface="Arial" panose="020B0604020202020204" pitchFamily="34" charset="0"/>
              </a:rPr>
              <a:t>do what you say &amp; hold others to that standard</a:t>
            </a:r>
            <a:r>
              <a:rPr lang="en-US" sz="1800" b="0" i="0" dirty="0">
                <a:solidFill>
                  <a:srgbClr val="000000"/>
                </a:solidFill>
                <a:effectLst/>
                <a:latin typeface="Arial" panose="020B0604020202020204" pitchFamily="34" charset="0"/>
              </a:rPr>
              <a:t>​</a:t>
            </a:r>
            <a:endParaRPr lang="en-US" b="0" i="0" dirty="0">
              <a:solidFill>
                <a:srgbClr val="000000"/>
              </a:solidFill>
              <a:effectLst/>
              <a:latin typeface="Arial" panose="020B0604020202020204" pitchFamily="34" charset="0"/>
            </a:endParaRPr>
          </a:p>
          <a:p>
            <a:pPr algn="l" rtl="0" fontAlgn="base"/>
            <a:endParaRPr lang="en-AU"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AU" sz="1800" b="1" i="0" u="none" strike="noStrike" dirty="0">
                <a:solidFill>
                  <a:srgbClr val="F17023"/>
                </a:solidFill>
                <a:effectLst/>
                <a:latin typeface="Arial" panose="020B0604020202020204" pitchFamily="34" charset="0"/>
              </a:rPr>
              <a:t>Collaborative - </a:t>
            </a:r>
            <a:r>
              <a:rPr lang="en-AU" sz="1800" b="0" i="0" u="none" strike="noStrike" dirty="0">
                <a:solidFill>
                  <a:srgbClr val="1F497D"/>
                </a:solidFill>
                <a:effectLst/>
                <a:latin typeface="Arial" panose="020B0604020202020204" pitchFamily="34" charset="0"/>
              </a:rPr>
              <a:t>work together to get the best outcome</a:t>
            </a:r>
            <a:r>
              <a:rPr lang="en-US" sz="1800" b="0" i="0" dirty="0">
                <a:solidFill>
                  <a:srgbClr val="000000"/>
                </a:solidFill>
                <a:effectLst/>
                <a:latin typeface="Arial" panose="020B0604020202020204" pitchFamily="34" charset="0"/>
              </a:rPr>
              <a:t>​</a:t>
            </a:r>
            <a:endParaRPr lang="en-US" b="0" i="0" dirty="0">
              <a:solidFill>
                <a:srgbClr val="000000"/>
              </a:solidFill>
              <a:effectLst/>
              <a:latin typeface="Arial" panose="020B0604020202020204" pitchFamily="34" charset="0"/>
            </a:endParaRPr>
          </a:p>
          <a:p>
            <a:pPr algn="l" rtl="0" fontAlgn="base"/>
            <a:endParaRPr lang="en-AU"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AU" sz="1800" b="1" i="0" u="none" strike="noStrike" dirty="0">
                <a:solidFill>
                  <a:srgbClr val="F17023"/>
                </a:solidFill>
                <a:effectLst/>
                <a:latin typeface="Arial" panose="020B0604020202020204" pitchFamily="34" charset="0"/>
              </a:rPr>
              <a:t>Communication - </a:t>
            </a:r>
            <a:r>
              <a:rPr lang="en-AU" sz="1800" b="0" i="0" u="none" strike="noStrike" dirty="0">
                <a:solidFill>
                  <a:srgbClr val="1F497D"/>
                </a:solidFill>
                <a:effectLst/>
                <a:latin typeface="Arial" panose="020B0604020202020204" pitchFamily="34" charset="0"/>
              </a:rPr>
              <a:t>provide clear, direct and be open &amp; honest</a:t>
            </a:r>
            <a:r>
              <a:rPr lang="en-US" sz="1800" b="0" i="0" dirty="0">
                <a:solidFill>
                  <a:srgbClr val="000000"/>
                </a:solidFill>
                <a:effectLst/>
                <a:latin typeface="Arial" panose="020B0604020202020204" pitchFamily="34" charset="0"/>
              </a:rPr>
              <a:t>​</a:t>
            </a:r>
            <a:endParaRPr lang="en-US" b="0" i="0" dirty="0">
              <a:solidFill>
                <a:srgbClr val="000000"/>
              </a:solidFill>
              <a:effectLst/>
              <a:latin typeface="Arial" panose="020B0604020202020204" pitchFamily="34" charset="0"/>
            </a:endParaRPr>
          </a:p>
          <a:p>
            <a:pPr algn="l" rtl="0" fontAlgn="base"/>
            <a:endParaRPr lang="en-AU"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AU" sz="1800" b="1" i="0" u="none" strike="noStrike" dirty="0">
                <a:solidFill>
                  <a:srgbClr val="F17023"/>
                </a:solidFill>
                <a:effectLst/>
                <a:latin typeface="Arial" panose="020B0604020202020204" pitchFamily="34" charset="0"/>
              </a:rPr>
              <a:t>Respect - </a:t>
            </a:r>
            <a:r>
              <a:rPr lang="en-AU" sz="1800" b="0" i="0" u="none" strike="noStrike" dirty="0">
                <a:solidFill>
                  <a:srgbClr val="1F497D"/>
                </a:solidFill>
                <a:effectLst/>
                <a:latin typeface="Arial" panose="020B0604020202020204" pitchFamily="34" charset="0"/>
              </a:rPr>
              <a:t>understand and actively listen to other’s point of view </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5513606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TotalTime>
  <Words>354</Words>
  <Application>Microsoft Office PowerPoint</Application>
  <PresentationFormat>Widescreen</PresentationFormat>
  <Paragraphs>37</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Aptos</vt:lpstr>
      <vt:lpstr>Aptos Display</vt:lpstr>
      <vt:lpstr>Arial</vt:lpstr>
      <vt:lpstr>Arial Narrow</vt:lpstr>
      <vt:lpstr>Segoe UI</vt:lpstr>
      <vt:lpstr>Office Theme</vt:lpstr>
      <vt:lpstr>PowerPoint Presentation</vt:lpstr>
      <vt:lpstr>Our 6 Quality Principles</vt:lpstr>
      <vt:lpstr>Our 6 Quality Principles</vt:lpstr>
      <vt:lpstr>Quality</vt:lpstr>
      <vt:lpstr>Quality</vt:lpstr>
      <vt:lpstr>Quality Culture</vt:lpstr>
    </vt:vector>
  </TitlesOfParts>
  <Company>Leighton Contractors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Griffiths, Rebecca</dc:creator>
  <cp:lastModifiedBy>Griffiths, Rebecca</cp:lastModifiedBy>
  <cp:revision>2</cp:revision>
  <dcterms:created xsi:type="dcterms:W3CDTF">2025-03-14T05:37:49Z</dcterms:created>
  <dcterms:modified xsi:type="dcterms:W3CDTF">2025-06-24T06:26:16Z</dcterms:modified>
</cp:coreProperties>
</file>